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11"/>
  </p:normalViewPr>
  <p:slideViewPr>
    <p:cSldViewPr snapToGrid="0" snapToObjects="1">
      <p:cViewPr varScale="1">
        <p:scale>
          <a:sx n="105" d="100"/>
          <a:sy n="105" d="100"/>
        </p:scale>
        <p:origin x="174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B02F8-A617-B24F-951B-0F60ECFBEF5D}" type="datetimeFigureOut">
              <a:rPr lang="en-US" smtClean="0"/>
              <a:t>5/9/18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2434-3423-494A-B563-633B1A6CDC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902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B02F8-A617-B24F-951B-0F60ECFBEF5D}" type="datetimeFigureOut">
              <a:rPr lang="en-US" smtClean="0"/>
              <a:t>5/9/18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2434-3423-494A-B563-633B1A6CDC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469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B02F8-A617-B24F-951B-0F60ECFBEF5D}" type="datetimeFigureOut">
              <a:rPr lang="en-US" smtClean="0"/>
              <a:t>5/9/18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2434-3423-494A-B563-633B1A6CDC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407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B02F8-A617-B24F-951B-0F60ECFBEF5D}" type="datetimeFigureOut">
              <a:rPr lang="en-US" smtClean="0"/>
              <a:t>5/9/18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2434-3423-494A-B563-633B1A6CDC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282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B02F8-A617-B24F-951B-0F60ECFBEF5D}" type="datetimeFigureOut">
              <a:rPr lang="en-US" smtClean="0"/>
              <a:t>5/9/18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2434-3423-494A-B563-633B1A6CDC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296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B02F8-A617-B24F-951B-0F60ECFBEF5D}" type="datetimeFigureOut">
              <a:rPr lang="en-US" smtClean="0"/>
              <a:t>5/9/18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2434-3423-494A-B563-633B1A6CDC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162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B02F8-A617-B24F-951B-0F60ECFBEF5D}" type="datetimeFigureOut">
              <a:rPr lang="en-US" smtClean="0"/>
              <a:t>5/9/18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2434-3423-494A-B563-633B1A6CDC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979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B02F8-A617-B24F-951B-0F60ECFBEF5D}" type="datetimeFigureOut">
              <a:rPr lang="en-US" smtClean="0"/>
              <a:t>5/9/18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2434-3423-494A-B563-633B1A6CDC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102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B02F8-A617-B24F-951B-0F60ECFBEF5D}" type="datetimeFigureOut">
              <a:rPr lang="en-US" smtClean="0"/>
              <a:t>5/9/18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2434-3423-494A-B563-633B1A6CDC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81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B02F8-A617-B24F-951B-0F60ECFBEF5D}" type="datetimeFigureOut">
              <a:rPr lang="en-US" smtClean="0"/>
              <a:t>5/9/18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2434-3423-494A-B563-633B1A6CDC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029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B02F8-A617-B24F-951B-0F60ECFBEF5D}" type="datetimeFigureOut">
              <a:rPr lang="en-US" smtClean="0"/>
              <a:t>5/9/18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2434-3423-494A-B563-633B1A6CDC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200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2B02F8-A617-B24F-951B-0F60ECFBEF5D}" type="datetimeFigureOut">
              <a:rPr lang="en-US" smtClean="0"/>
              <a:t>5/9/18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D22434-3423-494A-B563-633B1A6CDC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29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ithub.com/OHDSI/NLPTool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77437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/>
              <a:t>Observational Health Data Sciences and Informatics (OHDSI)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914352"/>
            <a:ext cx="7931752" cy="2670528"/>
          </a:xfrm>
        </p:spPr>
        <p:txBody>
          <a:bodyPr>
            <a:normAutofit lnSpcReduction="10000"/>
          </a:bodyPr>
          <a:lstStyle/>
          <a:p>
            <a:r>
              <a:rPr lang="en-US" sz="4000" b="1" dirty="0">
                <a:solidFill>
                  <a:schemeClr val="tx1"/>
                </a:solidFill>
              </a:rPr>
              <a:t>Natural Language Processing (NLP) Working Group</a:t>
            </a:r>
          </a:p>
          <a:p>
            <a:endParaRPr lang="en-US" sz="4000" b="1" dirty="0">
              <a:solidFill>
                <a:schemeClr val="tx1"/>
              </a:solidFill>
            </a:endParaRPr>
          </a:p>
          <a:p>
            <a:r>
              <a:rPr lang="en-US" sz="4000" b="1" dirty="0">
                <a:solidFill>
                  <a:schemeClr val="tx1"/>
                </a:solidFill>
              </a:rPr>
              <a:t>05/09/2018</a:t>
            </a:r>
          </a:p>
        </p:txBody>
      </p:sp>
    </p:spTree>
    <p:extLst>
      <p:ext uri="{BB962C8B-B14F-4D97-AF65-F5344CB8AC3E}">
        <p14:creationId xmlns:p14="http://schemas.microsoft.com/office/powerpoint/2010/main" val="14581383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55776"/>
            <a:ext cx="8229600" cy="5474208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buClr>
                <a:srgbClr val="0000FF"/>
              </a:buClr>
              <a:buSzPct val="60000"/>
              <a:buFont typeface="Wingdings" panose="05000000000000000000" pitchFamily="2" charset="2"/>
              <a:buChar char="v"/>
            </a:pPr>
            <a:r>
              <a:rPr lang="en-US" dirty="0"/>
              <a:t>Introduction of new members</a:t>
            </a:r>
          </a:p>
          <a:p>
            <a:pPr>
              <a:lnSpc>
                <a:spcPct val="120000"/>
              </a:lnSpc>
              <a:buClr>
                <a:srgbClr val="0000FF"/>
              </a:buClr>
              <a:buSzPct val="60000"/>
              <a:buFont typeface="Wingdings" panose="05000000000000000000" pitchFamily="2" charset="2"/>
              <a:buChar char="v"/>
            </a:pPr>
            <a:r>
              <a:rPr lang="en-US" dirty="0"/>
              <a:t>Presentation – Paris Nichols</a:t>
            </a:r>
          </a:p>
          <a:p>
            <a:pPr>
              <a:lnSpc>
                <a:spcPct val="120000"/>
              </a:lnSpc>
              <a:buClr>
                <a:srgbClr val="0000FF"/>
              </a:buClr>
              <a:buSzPct val="60000"/>
              <a:buFont typeface="Wingdings" panose="05000000000000000000" pitchFamily="2" charset="2"/>
              <a:buChar char="v"/>
            </a:pPr>
            <a:r>
              <a:rPr lang="en-US" dirty="0"/>
              <a:t>Updates on ongoing projects</a:t>
            </a:r>
          </a:p>
          <a:p>
            <a:pPr lvl="1">
              <a:lnSpc>
                <a:spcPct val="120000"/>
              </a:lnSpc>
              <a:buClr>
                <a:srgbClr val="0000FF"/>
              </a:buClr>
              <a:buSzPct val="60000"/>
              <a:buFont typeface="Wingdings" panose="05000000000000000000" pitchFamily="2" charset="2"/>
              <a:buChar char="v"/>
            </a:pPr>
            <a:r>
              <a:rPr lang="en-US" dirty="0"/>
              <a:t>Rules for defining </a:t>
            </a:r>
            <a:r>
              <a:rPr lang="en-US" dirty="0" err="1"/>
              <a:t>term_exists</a:t>
            </a:r>
            <a:r>
              <a:rPr lang="en-US" dirty="0"/>
              <a:t> – led by Stephane </a:t>
            </a:r>
            <a:r>
              <a:rPr lang="en-US" dirty="0" err="1"/>
              <a:t>Meystre</a:t>
            </a:r>
            <a:endParaRPr lang="en-US" dirty="0"/>
          </a:p>
          <a:p>
            <a:pPr lvl="1">
              <a:lnSpc>
                <a:spcPct val="120000"/>
              </a:lnSpc>
              <a:buClr>
                <a:srgbClr val="0000FF"/>
              </a:buClr>
              <a:buSzPct val="60000"/>
              <a:buFont typeface="Wingdings" panose="05000000000000000000" pitchFamily="2" charset="2"/>
              <a:buChar char="v"/>
            </a:pPr>
            <a:r>
              <a:rPr lang="en-US" dirty="0"/>
              <a:t>Mapping of CUIs to standard terminology – Juan Banda</a:t>
            </a:r>
          </a:p>
          <a:p>
            <a:pPr lvl="1">
              <a:lnSpc>
                <a:spcPct val="120000"/>
              </a:lnSpc>
              <a:buClr>
                <a:srgbClr val="0000FF"/>
              </a:buClr>
              <a:buSzPct val="60000"/>
              <a:buFont typeface="Wingdings" panose="05000000000000000000" pitchFamily="2" charset="2"/>
              <a:buChar char="v"/>
            </a:pPr>
            <a:r>
              <a:rPr lang="en-US" dirty="0"/>
              <a:t>Mapping of Note Types to LOINC/standard vocabulary –</a:t>
            </a:r>
            <a:r>
              <a:rPr lang="en-US" dirty="0" err="1"/>
              <a:t>Karthik</a:t>
            </a:r>
            <a:r>
              <a:rPr lang="en-US" dirty="0"/>
              <a:t> Natarajan, Ruth Reeves, Jon Duke and Hua Xu– Report type list discussion</a:t>
            </a:r>
          </a:p>
          <a:p>
            <a:pPr lvl="1">
              <a:lnSpc>
                <a:spcPct val="120000"/>
              </a:lnSpc>
              <a:buClr>
                <a:srgbClr val="0000FF"/>
              </a:buClr>
              <a:buSzPct val="60000"/>
              <a:buFont typeface="Wingdings" panose="05000000000000000000" pitchFamily="2" charset="2"/>
              <a:buChar char="v"/>
            </a:pPr>
            <a:r>
              <a:rPr lang="en-US" dirty="0"/>
              <a:t>Landscape Analysis of section identifier systems and proposal of a standard terminology for use – Hua Xu, </a:t>
            </a:r>
            <a:r>
              <a:rPr lang="en-US" dirty="0" err="1"/>
              <a:t>Karthik</a:t>
            </a:r>
            <a:r>
              <a:rPr lang="en-US" dirty="0"/>
              <a:t> Natarajan</a:t>
            </a:r>
          </a:p>
          <a:p>
            <a:pPr lvl="1">
              <a:lnSpc>
                <a:spcPct val="120000"/>
              </a:lnSpc>
              <a:buClr>
                <a:srgbClr val="0000FF"/>
              </a:buClr>
              <a:buSzPct val="60000"/>
              <a:buFont typeface="Wingdings" panose="05000000000000000000" pitchFamily="2" charset="2"/>
              <a:buChar char="v"/>
            </a:pPr>
            <a:r>
              <a:rPr lang="en-US" dirty="0"/>
              <a:t>Examples and rules for </a:t>
            </a:r>
            <a:r>
              <a:rPr lang="en-US" dirty="0" err="1"/>
              <a:t>term_temporal</a:t>
            </a:r>
            <a:r>
              <a:rPr lang="en-US" dirty="0"/>
              <a:t> – led by George </a:t>
            </a:r>
            <a:r>
              <a:rPr lang="en-US" dirty="0" err="1"/>
              <a:t>Hripsack</a:t>
            </a:r>
            <a:r>
              <a:rPr lang="en-US" dirty="0"/>
              <a:t> (Sunny) </a:t>
            </a:r>
          </a:p>
          <a:p>
            <a:pPr lvl="1">
              <a:lnSpc>
                <a:spcPct val="120000"/>
              </a:lnSpc>
              <a:buClr>
                <a:srgbClr val="0000FF"/>
              </a:buClr>
              <a:buSzPct val="60000"/>
              <a:buFont typeface="Wingdings" panose="05000000000000000000" pitchFamily="2" charset="2"/>
              <a:buChar char="v"/>
            </a:pPr>
            <a:r>
              <a:rPr lang="en-US" dirty="0"/>
              <a:t>Standardization of </a:t>
            </a:r>
            <a:r>
              <a:rPr lang="en-US" dirty="0" err="1"/>
              <a:t>term_modifiers</a:t>
            </a:r>
            <a:r>
              <a:rPr lang="en-US" dirty="0"/>
              <a:t> and values – Hua Xu</a:t>
            </a:r>
          </a:p>
        </p:txBody>
      </p:sp>
    </p:spTree>
    <p:extLst>
      <p:ext uri="{BB962C8B-B14F-4D97-AF65-F5344CB8AC3E}">
        <p14:creationId xmlns:p14="http://schemas.microsoft.com/office/powerpoint/2010/main" val="24689717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92" y="314230"/>
            <a:ext cx="8428265" cy="994172"/>
          </a:xfrm>
        </p:spPr>
        <p:txBody>
          <a:bodyPr>
            <a:normAutofit fontScale="90000"/>
          </a:bodyPr>
          <a:lstStyle/>
          <a:p>
            <a:r>
              <a:rPr lang="en-US" dirty="0"/>
              <a:t>NLP Wrappers - CLAMP / </a:t>
            </a:r>
            <a:r>
              <a:rPr lang="en-US" dirty="0" err="1"/>
              <a:t>cTAKES</a:t>
            </a:r>
            <a:r>
              <a:rPr lang="en-US" dirty="0"/>
              <a:t> / </a:t>
            </a:r>
            <a:r>
              <a:rPr lang="en-US" dirty="0" err="1"/>
              <a:t>Metamap</a:t>
            </a:r>
            <a:r>
              <a:rPr lang="en-US" dirty="0"/>
              <a:t> Lite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226468"/>
            <a:ext cx="7886700" cy="3621769"/>
          </a:xfrm>
        </p:spPr>
        <p:txBody>
          <a:bodyPr>
            <a:normAutofit fontScale="77500" lnSpcReduction="20000"/>
          </a:bodyPr>
          <a:lstStyle/>
          <a:p>
            <a:r>
              <a:rPr lang="en-US" dirty="0">
                <a:hlinkClick r:id="rId2"/>
              </a:rPr>
              <a:t>https://github.com/OHDSI/NLPTools</a:t>
            </a:r>
            <a:endParaRPr lang="en-US" dirty="0"/>
          </a:p>
          <a:p>
            <a:pPr lvl="1"/>
            <a:r>
              <a:rPr lang="en-US" dirty="0"/>
              <a:t>Clone source code</a:t>
            </a:r>
          </a:p>
          <a:p>
            <a:pPr lvl="1"/>
            <a:r>
              <a:rPr lang="en-US" dirty="0"/>
              <a:t>Import existing project to Eclipse</a:t>
            </a:r>
          </a:p>
          <a:p>
            <a:pPr lvl="1"/>
            <a:r>
              <a:rPr lang="en-US" dirty="0"/>
              <a:t>Download dependencies</a:t>
            </a:r>
          </a:p>
          <a:p>
            <a:pPr lvl="1"/>
            <a:r>
              <a:rPr lang="en-US" dirty="0"/>
              <a:t>Setup UMLS account</a:t>
            </a:r>
          </a:p>
          <a:p>
            <a:pPr lvl="1"/>
            <a:r>
              <a:rPr lang="en-US" dirty="0"/>
              <a:t>Apply CLAMP Command line license</a:t>
            </a:r>
          </a:p>
          <a:p>
            <a:r>
              <a:rPr lang="en-US" dirty="0"/>
              <a:t>Ongoing</a:t>
            </a:r>
          </a:p>
          <a:p>
            <a:pPr lvl="1"/>
            <a:r>
              <a:rPr lang="en-US" dirty="0"/>
              <a:t>Mappings from CUI to standard concept id</a:t>
            </a:r>
          </a:p>
          <a:p>
            <a:pPr lvl="1"/>
            <a:r>
              <a:rPr lang="en-US" dirty="0"/>
              <a:t>Normalization of modifiers</a:t>
            </a:r>
          </a:p>
          <a:p>
            <a:pPr lvl="1"/>
            <a:r>
              <a:rPr lang="en-US" dirty="0"/>
              <a:t>…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571" y="2226468"/>
            <a:ext cx="3733486" cy="369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369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10209</TotalTime>
  <Words>117</Words>
  <Application>Microsoft Macintosh PowerPoint</Application>
  <PresentationFormat>On-screen Show (4:3)</PresentationFormat>
  <Paragraphs>25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Wingdings</vt:lpstr>
      <vt:lpstr>Office Theme</vt:lpstr>
      <vt:lpstr>Observational Health Data Sciences and Informatics (OHDSI)</vt:lpstr>
      <vt:lpstr>AGENDA</vt:lpstr>
      <vt:lpstr>NLP Wrappers - CLAMP / cTAKES / Metamap Lite</vt:lpstr>
    </vt:vector>
  </TitlesOfParts>
  <Company/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Observational Health Data Sciences and Informatics (OHDSI)</dc:title>
  <dc:creator>shis</dc:creator>
  <cp:lastModifiedBy>Microsoft Office User</cp:lastModifiedBy>
  <cp:revision>35</cp:revision>
  <dcterms:created xsi:type="dcterms:W3CDTF">2015-08-02T00:06:26Z</dcterms:created>
  <dcterms:modified xsi:type="dcterms:W3CDTF">2018-05-09T17:53:08Z</dcterms:modified>
</cp:coreProperties>
</file>